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5"/>
  </p:notesMasterIdLst>
  <p:handoutMasterIdLst>
    <p:handoutMasterId r:id="rId16"/>
  </p:handoutMasterIdLst>
  <p:sldIdLst>
    <p:sldId id="604" r:id="rId7"/>
    <p:sldId id="605" r:id="rId8"/>
    <p:sldId id="612" r:id="rId9"/>
    <p:sldId id="613" r:id="rId10"/>
    <p:sldId id="614" r:id="rId11"/>
    <p:sldId id="615" r:id="rId12"/>
    <p:sldId id="611" r:id="rId13"/>
    <p:sldId id="256"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110" autoAdjust="0"/>
    <p:restoredTop sz="86457"/>
  </p:normalViewPr>
  <p:slideViewPr>
    <p:cSldViewPr snapToGrid="0" showGuides="1">
      <p:cViewPr varScale="1">
        <p:scale>
          <a:sx n="119" d="100"/>
          <a:sy n="119" d="100"/>
        </p:scale>
        <p:origin x="2160" y="184"/>
      </p:cViewPr>
      <p:guideLst>
        <p:guide orient="horz" pos="1620"/>
        <p:guide pos="2880"/>
        <p:guide pos="5472"/>
        <p:guide pos="288"/>
        <p:guide orient="horz" pos="270"/>
        <p:guide orient="horz" pos="2988"/>
      </p:guideLst>
    </p:cSldViewPr>
  </p:slideViewPr>
  <p:outlineViewPr>
    <p:cViewPr>
      <p:scale>
        <a:sx n="33" d="100"/>
        <a:sy n="33" d="100"/>
      </p:scale>
      <p:origin x="0" y="-8"/>
    </p:cViewPr>
  </p:outlineViewPr>
  <p:notesTextViewPr>
    <p:cViewPr>
      <p:scale>
        <a:sx n="1" d="1"/>
        <a:sy n="1" d="1"/>
      </p:scale>
      <p:origin x="0" y="-24"/>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9A38DA05-0142-3F4F-B723-D81E9376AC47}"/>
    <pc:docChg chg="undo custSel modSld">
      <pc:chgData name="Chance Pascale" userId="33a09a6f-b2d1-47a5-b3b3-352468c288fc" providerId="ADAL" clId="{9A38DA05-0142-3F4F-B723-D81E9376AC47}" dt="2021-02-20T22:51:15.969" v="87" actId="20577"/>
      <pc:docMkLst>
        <pc:docMk/>
      </pc:docMkLst>
      <pc:sldChg chg="modNotesTx">
        <pc:chgData name="Chance Pascale" userId="33a09a6f-b2d1-47a5-b3b3-352468c288fc" providerId="ADAL" clId="{9A38DA05-0142-3F4F-B723-D81E9376AC47}" dt="2021-02-20T22:13:07.024" v="0" actId="20577"/>
        <pc:sldMkLst>
          <pc:docMk/>
          <pc:sldMk cId="2208323800" sldId="604"/>
        </pc:sldMkLst>
      </pc:sldChg>
      <pc:sldChg chg="modNotesTx">
        <pc:chgData name="Chance Pascale" userId="33a09a6f-b2d1-47a5-b3b3-352468c288fc" providerId="ADAL" clId="{9A38DA05-0142-3F4F-B723-D81E9376AC47}" dt="2021-02-20T22:16:33.235" v="5" actId="20577"/>
        <pc:sldMkLst>
          <pc:docMk/>
          <pc:sldMk cId="2405996733" sldId="605"/>
        </pc:sldMkLst>
      </pc:sldChg>
      <pc:sldChg chg="modNotesTx">
        <pc:chgData name="Chance Pascale" userId="33a09a6f-b2d1-47a5-b3b3-352468c288fc" providerId="ADAL" clId="{9A38DA05-0142-3F4F-B723-D81E9376AC47}" dt="2021-02-20T22:22:38.029" v="16" actId="20577"/>
        <pc:sldMkLst>
          <pc:docMk/>
          <pc:sldMk cId="1728834896" sldId="612"/>
        </pc:sldMkLst>
      </pc:sldChg>
      <pc:sldChg chg="modSp mod modNotesTx">
        <pc:chgData name="Chance Pascale" userId="33a09a6f-b2d1-47a5-b3b3-352468c288fc" providerId="ADAL" clId="{9A38DA05-0142-3F4F-B723-D81E9376AC47}" dt="2021-02-20T22:29:56.447" v="51" actId="20577"/>
        <pc:sldMkLst>
          <pc:docMk/>
          <pc:sldMk cId="759331519" sldId="613"/>
        </pc:sldMkLst>
        <pc:spChg chg="mod">
          <ac:chgData name="Chance Pascale" userId="33a09a6f-b2d1-47a5-b3b3-352468c288fc" providerId="ADAL" clId="{9A38DA05-0142-3F4F-B723-D81E9376AC47}" dt="2021-02-20T22:23:59.449" v="29" actId="20577"/>
          <ac:spMkLst>
            <pc:docMk/>
            <pc:sldMk cId="759331519" sldId="613"/>
            <ac:spMk id="4" creationId="{1C5E2DE6-E25D-AD45-8763-8AAF11AA7E6E}"/>
          </ac:spMkLst>
        </pc:spChg>
      </pc:sldChg>
      <pc:sldChg chg="modNotesTx">
        <pc:chgData name="Chance Pascale" userId="33a09a6f-b2d1-47a5-b3b3-352468c288fc" providerId="ADAL" clId="{9A38DA05-0142-3F4F-B723-D81E9376AC47}" dt="2021-02-20T22:40:36.878" v="66" actId="20577"/>
        <pc:sldMkLst>
          <pc:docMk/>
          <pc:sldMk cId="3994583346" sldId="614"/>
        </pc:sldMkLst>
      </pc:sldChg>
      <pc:sldChg chg="modNotesTx">
        <pc:chgData name="Chance Pascale" userId="33a09a6f-b2d1-47a5-b3b3-352468c288fc" providerId="ADAL" clId="{9A38DA05-0142-3F4F-B723-D81E9376AC47}" dt="2021-02-20T22:51:15.969" v="87" actId="20577"/>
        <pc:sldMkLst>
          <pc:docMk/>
          <pc:sldMk cId="4150473502" sldId="61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2/20/21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effectLst/>
                <a:latin typeface="+mn-lt"/>
                <a:ea typeface="+mn-ea"/>
                <a:cs typeface="+mn-cs"/>
              </a:rPr>
              <a:t>We are onto the video discussion of Serial vs Parallel Code and the main way of describing how you can develop code for all situations</a:t>
            </a:r>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3876049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To show how you can create code to search for a value in a data set, with serial and parallel means, we will use some pseudocode to illustrate how this can be done.</a:t>
            </a:r>
          </a:p>
          <a:p>
            <a:r>
              <a:rPr lang="en-US" sz="900" kern="1200" dirty="0">
                <a:solidFill>
                  <a:schemeClr val="tx1"/>
                </a:solidFill>
                <a:effectLst/>
                <a:latin typeface="+mn-lt"/>
                <a:ea typeface="+mn-ea"/>
                <a:cs typeface="+mn-cs"/>
              </a:rPr>
              <a:t>Search is one of the most canonical challenges of computing, so understanding good and bad ways to perform it can help define other analogous processes using sequential or concurrent programming</a:t>
            </a:r>
          </a:p>
          <a:p>
            <a:r>
              <a:rPr lang="en-US" sz="900" kern="1200" dirty="0">
                <a:solidFill>
                  <a:schemeClr val="tx1"/>
                </a:solidFill>
                <a:effectLst/>
                <a:latin typeface="+mn-lt"/>
                <a:ea typeface="+mn-ea"/>
                <a:cs typeface="+mn-cs"/>
              </a:rPr>
              <a:t>Also, as a means of breaking down what types of programming work for what type of data, we will investigate Flynn’s Taxonomy.</a:t>
            </a:r>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2710502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In this code, you will recognize a very simple sequential algorithm for finding the index of a searched value in a set of data.</a:t>
            </a:r>
          </a:p>
          <a:p>
            <a:r>
              <a:rPr lang="en-US" sz="900" kern="1200" dirty="0">
                <a:solidFill>
                  <a:schemeClr val="tx1"/>
                </a:solidFill>
                <a:effectLst/>
                <a:latin typeface="+mn-lt"/>
                <a:ea typeface="+mn-ea"/>
                <a:cs typeface="+mn-cs"/>
              </a:rPr>
              <a:t>Simply stated, iterate through all values in the set and the search value is equal return the index, otherwise -1 or not found will be returned.</a:t>
            </a:r>
          </a:p>
          <a:p>
            <a:r>
              <a:rPr lang="en-US" sz="900" kern="1200" dirty="0">
                <a:solidFill>
                  <a:schemeClr val="tx1"/>
                </a:solidFill>
                <a:effectLst/>
                <a:latin typeface="+mn-lt"/>
                <a:ea typeface="+mn-ea"/>
                <a:cs typeface="+mn-cs"/>
              </a:rPr>
              <a:t>So the good things are that it is pretty much the simplest implementation that you could imagine and there is no need to sort the data ahead of time, which can be costly.</a:t>
            </a:r>
          </a:p>
          <a:p>
            <a:r>
              <a:rPr lang="en-US" sz="900" kern="1200" dirty="0">
                <a:solidFill>
                  <a:schemeClr val="tx1"/>
                </a:solidFill>
                <a:effectLst/>
                <a:latin typeface="+mn-lt"/>
                <a:ea typeface="+mn-ea"/>
                <a:cs typeface="+mn-cs"/>
              </a:rPr>
              <a:t>The negative is that to find the index, based on the data and the value passed, you may need to search through all values in the data set.</a:t>
            </a:r>
          </a:p>
          <a:p>
            <a:r>
              <a:rPr lang="en-US" sz="900" kern="1200" dirty="0">
                <a:solidFill>
                  <a:schemeClr val="tx1"/>
                </a:solidFill>
                <a:effectLst/>
                <a:latin typeface="+mn-lt"/>
                <a:ea typeface="+mn-ea"/>
                <a:cs typeface="+mn-cs"/>
              </a:rPr>
              <a:t>Linear search is not great, especially if you do a lot of search.</a:t>
            </a:r>
          </a:p>
          <a:p>
            <a:r>
              <a:rPr lang="en-US" sz="900" kern="1200" dirty="0">
                <a:solidFill>
                  <a:schemeClr val="tx1"/>
                </a:solidFill>
                <a:effectLst/>
                <a:latin typeface="+mn-lt"/>
                <a:ea typeface="+mn-ea"/>
                <a:cs typeface="+mn-cs"/>
              </a:rPr>
              <a:t>That is why the cost of sort along with a good (logarithmic based on the data set size) is preferred, even if there is a large initial cost, especially if the data set can be updated efficiently.</a:t>
            </a:r>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2974334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This is one of the more common implementations of search and is a divide and conquer solution.</a:t>
            </a:r>
          </a:p>
          <a:p>
            <a:r>
              <a:rPr lang="en-US" sz="900" kern="1200" dirty="0">
                <a:solidFill>
                  <a:schemeClr val="tx1"/>
                </a:solidFill>
                <a:effectLst/>
                <a:latin typeface="+mn-lt"/>
                <a:ea typeface="+mn-ea"/>
                <a:cs typeface="+mn-cs"/>
              </a:rPr>
              <a:t>We will presume that no matter what data is, it is always sorted or this will not work.</a:t>
            </a:r>
          </a:p>
          <a:p>
            <a:r>
              <a:rPr lang="en-US" sz="900" kern="1200" dirty="0">
                <a:solidFill>
                  <a:schemeClr val="tx1"/>
                </a:solidFill>
                <a:effectLst/>
                <a:latin typeface="+mn-lt"/>
                <a:ea typeface="+mn-ea"/>
                <a:cs typeface="+mn-cs"/>
              </a:rPr>
              <a:t>The code divides and conquers the search by picking midpoints which are tested to see if they are equal to, larger, or smaller than the searched value.</a:t>
            </a:r>
          </a:p>
          <a:p>
            <a:r>
              <a:rPr lang="en-US" sz="900" kern="1200" dirty="0">
                <a:solidFill>
                  <a:schemeClr val="tx1"/>
                </a:solidFill>
                <a:effectLst/>
                <a:latin typeface="+mn-lt"/>
                <a:ea typeface="+mn-ea"/>
                <a:cs typeface="+mn-cs"/>
              </a:rPr>
              <a:t>If not equal the function calls itself with the left or right subsets (each one being smaller than the calling functions data set.</a:t>
            </a:r>
          </a:p>
          <a:p>
            <a:r>
              <a:rPr lang="en-US" sz="900" kern="1200" dirty="0">
                <a:solidFill>
                  <a:schemeClr val="tx1"/>
                </a:solidFill>
                <a:effectLst/>
                <a:latin typeface="+mn-lt"/>
                <a:ea typeface="+mn-ea"/>
                <a:cs typeface="+mn-cs"/>
              </a:rPr>
              <a:t>If nothing is found return -1.</a:t>
            </a:r>
          </a:p>
          <a:p>
            <a:r>
              <a:rPr lang="en-US" sz="900" kern="1200" dirty="0">
                <a:solidFill>
                  <a:schemeClr val="tx1"/>
                </a:solidFill>
                <a:effectLst/>
                <a:latin typeface="+mn-lt"/>
                <a:ea typeface="+mn-ea"/>
                <a:cs typeface="+mn-cs"/>
              </a:rPr>
              <a:t>The positive aspects of this implementation is that search become logarithmic and if the cost of sort is low relative to the follow-on usage of search than it is worth the upfront cost.</a:t>
            </a:r>
          </a:p>
          <a:p>
            <a:r>
              <a:rPr lang="en-US" sz="900" kern="1200" dirty="0">
                <a:solidFill>
                  <a:schemeClr val="tx1"/>
                </a:solidFill>
                <a:effectLst/>
                <a:latin typeface="+mn-lt"/>
                <a:ea typeface="+mn-ea"/>
                <a:cs typeface="+mn-cs"/>
              </a:rPr>
              <a:t>If the sort doesn’t update efficiently or the data and/or computation is distributed this becomes a very negative cost.</a:t>
            </a:r>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1235951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The first thing you will notice about the parallel search is that it is more complex since you need to assign correct data to each thread — in this case that is by uniformly slicing up the data into subsets to evenly distribute the load to each thread.</a:t>
            </a:r>
          </a:p>
          <a:p>
            <a:r>
              <a:rPr lang="en-US" sz="900" kern="1200" dirty="0">
                <a:solidFill>
                  <a:schemeClr val="tx1"/>
                </a:solidFill>
                <a:effectLst/>
                <a:latin typeface="+mn-lt"/>
                <a:ea typeface="+mn-ea"/>
                <a:cs typeface="+mn-cs"/>
              </a:rPr>
              <a:t>Each thread only searches a smaller subset of data and if it finds x, then it needs to kill the other threads (probably indirectly) and return the index.</a:t>
            </a:r>
          </a:p>
          <a:p>
            <a:r>
              <a:rPr lang="en-US" sz="900" kern="1200" dirty="0">
                <a:solidFill>
                  <a:schemeClr val="tx1"/>
                </a:solidFill>
                <a:effectLst/>
                <a:latin typeface="+mn-lt"/>
                <a:ea typeface="+mn-ea"/>
                <a:cs typeface="+mn-cs"/>
              </a:rPr>
              <a:t>Good parts of this are that no sorting is required and scaling can be managed by increasing the number of threads.</a:t>
            </a:r>
          </a:p>
          <a:p>
            <a:r>
              <a:rPr lang="en-US" sz="900" kern="1200" dirty="0">
                <a:solidFill>
                  <a:schemeClr val="tx1"/>
                </a:solidFill>
                <a:effectLst/>
                <a:latin typeface="+mn-lt"/>
                <a:ea typeface="+mn-ea"/>
                <a:cs typeface="+mn-cs"/>
              </a:rPr>
              <a:t>The negatives are that if the number of threads is order of magnitudes small than the data size, this is just slightly more efficient than the inefficient serial search.</a:t>
            </a:r>
          </a:p>
          <a:p>
            <a:r>
              <a:rPr lang="en-US" sz="900" kern="1200" dirty="0">
                <a:solidFill>
                  <a:schemeClr val="tx1"/>
                </a:solidFill>
                <a:effectLst/>
                <a:latin typeface="+mn-lt"/>
                <a:ea typeface="+mn-ea"/>
                <a:cs typeface="+mn-cs"/>
              </a:rPr>
              <a:t>Thread management isn’t easy and killing off other threads would either be dangerous or require well thought out logic.</a:t>
            </a:r>
          </a:p>
          <a:p>
            <a:r>
              <a:rPr lang="en-US" sz="900" kern="1200" dirty="0">
                <a:solidFill>
                  <a:schemeClr val="tx1"/>
                </a:solidFill>
                <a:effectLst/>
                <a:latin typeface="+mn-lt"/>
                <a:ea typeface="+mn-ea"/>
                <a:cs typeface="+mn-cs"/>
              </a:rPr>
              <a:t>This could be improved with presorting and binary search but then it would inherit the issues with recursion.</a:t>
            </a:r>
          </a:p>
          <a:p>
            <a:r>
              <a:rPr lang="en-US" sz="900" kern="1200" dirty="0">
                <a:solidFill>
                  <a:schemeClr val="tx1"/>
                </a:solidFill>
                <a:effectLst/>
                <a:latin typeface="+mn-lt"/>
                <a:ea typeface="+mn-ea"/>
                <a:cs typeface="+mn-cs"/>
              </a:rPr>
              <a:t>Where this shines is if you have lots of threads and that is where GPUs come in, more on that later, but if each thread just needs to do a single comparison and only update a shared variable if it is found, then you have a constant search time (better than logarithmic).</a:t>
            </a:r>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963893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So let’s look at Flynn’s </a:t>
            </a:r>
            <a:r>
              <a:rPr lang="en-US" sz="900" kern="1200">
                <a:solidFill>
                  <a:schemeClr val="tx1"/>
                </a:solidFill>
                <a:effectLst/>
                <a:latin typeface="+mn-lt"/>
                <a:ea typeface="+mn-ea"/>
                <a:cs typeface="+mn-cs"/>
              </a:rPr>
              <a:t>taxonomy.</a:t>
            </a:r>
            <a:endParaRPr lang="en-US" sz="900" kern="1200" dirty="0">
              <a:solidFill>
                <a:schemeClr val="tx1"/>
              </a:solidFill>
              <a:effectLst/>
              <a:latin typeface="+mn-lt"/>
              <a:ea typeface="+mn-ea"/>
              <a:cs typeface="+mn-cs"/>
            </a:endParaRPr>
          </a:p>
          <a:p>
            <a:r>
              <a:rPr lang="en-US" sz="900" kern="1200" dirty="0">
                <a:solidFill>
                  <a:schemeClr val="tx1"/>
                </a:solidFill>
                <a:effectLst/>
                <a:latin typeface="+mn-lt"/>
                <a:ea typeface="+mn-ea"/>
                <a:cs typeface="+mn-cs"/>
              </a:rPr>
              <a:t>The first two characters can be either SI or MI, single or multiple instruction, which means do you perform the same logic or different logic on all data.</a:t>
            </a:r>
          </a:p>
          <a:p>
            <a:r>
              <a:rPr lang="en-US" sz="900" kern="1200" dirty="0">
                <a:solidFill>
                  <a:schemeClr val="tx1"/>
                </a:solidFill>
                <a:effectLst/>
                <a:latin typeface="+mn-lt"/>
                <a:ea typeface="+mn-ea"/>
                <a:cs typeface="+mn-cs"/>
              </a:rPr>
              <a:t>The second two characters can be either SD or MD, single or multiple data, which means is the data complex or is it numerous and simple.</a:t>
            </a:r>
          </a:p>
          <a:p>
            <a:r>
              <a:rPr lang="en-US" sz="900" kern="1200" dirty="0">
                <a:solidFill>
                  <a:schemeClr val="tx1"/>
                </a:solidFill>
                <a:effectLst/>
                <a:latin typeface="+mn-lt"/>
                <a:ea typeface="+mn-ea"/>
                <a:cs typeface="+mn-cs"/>
              </a:rPr>
              <a:t>In the top left are sequential programs working on a single complex state.</a:t>
            </a:r>
          </a:p>
          <a:p>
            <a:r>
              <a:rPr lang="en-US" sz="900" kern="1200" dirty="0">
                <a:solidFill>
                  <a:schemeClr val="tx1"/>
                </a:solidFill>
                <a:effectLst/>
                <a:latin typeface="+mn-lt"/>
                <a:ea typeface="+mn-ea"/>
                <a:cs typeface="+mn-cs"/>
              </a:rPr>
              <a:t>Think of this as a program that executes a chess or non-trivial game between two humans, lots of parts but the game probably cannot be decomposed. This isn’t about searching for the next move, just managing state.</a:t>
            </a:r>
          </a:p>
          <a:p>
            <a:r>
              <a:rPr lang="en-US" sz="900" kern="1200" dirty="0">
                <a:solidFill>
                  <a:schemeClr val="tx1"/>
                </a:solidFill>
                <a:effectLst/>
                <a:latin typeface="+mn-lt"/>
                <a:ea typeface="+mn-ea"/>
                <a:cs typeface="+mn-cs"/>
              </a:rPr>
              <a:t>The bottom right are problems multiple different processes are doing different things to lots of small pieces of data. </a:t>
            </a:r>
          </a:p>
          <a:p>
            <a:r>
              <a:rPr lang="en-US" sz="900" kern="1200" dirty="0">
                <a:solidFill>
                  <a:schemeClr val="tx1"/>
                </a:solidFill>
                <a:effectLst/>
                <a:latin typeface="+mn-lt"/>
                <a:ea typeface="+mn-ea"/>
                <a:cs typeface="+mn-cs"/>
              </a:rPr>
              <a:t>This is similar to running multiple filters on pixels in an image or images in a video or something similar.</a:t>
            </a:r>
          </a:p>
          <a:p>
            <a:r>
              <a:rPr lang="en-US" sz="900" kern="1200" dirty="0">
                <a:solidFill>
                  <a:schemeClr val="tx1"/>
                </a:solidFill>
                <a:effectLst/>
                <a:latin typeface="+mn-lt"/>
                <a:ea typeface="+mn-ea"/>
                <a:cs typeface="+mn-cs"/>
              </a:rPr>
              <a:t>Each operation may be completely independent of the other and may not need context like previous images in a sequence or values for nearby pixels.</a:t>
            </a:r>
          </a:p>
          <a:p>
            <a:r>
              <a:rPr lang="en-US" sz="900" kern="1200" dirty="0">
                <a:solidFill>
                  <a:schemeClr val="tx1"/>
                </a:solidFill>
                <a:effectLst/>
                <a:latin typeface="+mn-lt"/>
                <a:ea typeface="+mn-ea"/>
                <a:cs typeface="+mn-cs"/>
              </a:rPr>
              <a:t>Most CPU-based sequential programs are MISD, since they have multiple different processing steps that are meant to work on a single or few complex objects.</a:t>
            </a:r>
          </a:p>
          <a:p>
            <a:r>
              <a:rPr lang="en-US" sz="900" kern="1200" dirty="0">
                <a:solidFill>
                  <a:schemeClr val="tx1"/>
                </a:solidFill>
                <a:effectLst/>
                <a:latin typeface="+mn-lt"/>
                <a:ea typeface="+mn-ea"/>
                <a:cs typeface="+mn-cs"/>
              </a:rPr>
              <a:t>GPUs and other distributed programming solutions are often SIMD, since they aim to use numerous threads and processes running the same logic on large amounts of data.</a:t>
            </a:r>
          </a:p>
          <a:p>
            <a:r>
              <a:rPr lang="en-US" sz="900" kern="1200" dirty="0">
                <a:solidFill>
                  <a:schemeClr val="tx1"/>
                </a:solidFill>
                <a:effectLst/>
                <a:latin typeface="+mn-lt"/>
                <a:ea typeface="+mn-ea"/>
                <a:cs typeface="+mn-cs"/>
              </a:rPr>
              <a:t>Use this taxonomy to look at your data and what you are trying to do and then when you determine which of the 4 is your category, look at applicable languages, frameworks, hardware, etc.</a:t>
            </a:r>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2258022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405647279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geeksforgeeks.org/binary-search/"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doi.org/10.2514/6.2011-6266"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p:txBody>
          <a:bodyPr>
            <a:normAutofit fontScale="90000"/>
          </a:bodyPr>
          <a:lstStyle/>
          <a:p>
            <a:r>
              <a:rPr lang="en-US" dirty="0"/>
              <a:t>Introduction to Concurrent Programming with GPUs</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47" y="3185722"/>
            <a:ext cx="8219053" cy="366706"/>
          </a:xfrm>
        </p:spPr>
        <p:txBody>
          <a:bodyPr>
            <a:normAutofit lnSpcReduction="10000"/>
          </a:bodyPr>
          <a:lstStyle/>
          <a:p>
            <a:r>
              <a:rPr lang="en-US" dirty="0"/>
              <a:t>Serial vs Parallel Code and Flynn’s Taxonomy</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4429EF-69D5-0440-B48B-721955167581}"/>
              </a:ext>
            </a:extLst>
          </p:cNvPr>
          <p:cNvSpPr>
            <a:spLocks noGrp="1"/>
          </p:cNvSpPr>
          <p:nvPr>
            <p:ph type="title" idx="4294967295"/>
          </p:nvPr>
        </p:nvSpPr>
        <p:spPr>
          <a:xfrm>
            <a:off x="628650" y="428625"/>
            <a:ext cx="7886700" cy="549783"/>
          </a:xfrm>
          <a:prstGeom prst="rect">
            <a:avLst/>
          </a:prstGeom>
        </p:spPr>
        <p:txBody>
          <a:bodyPr/>
          <a:lstStyle/>
          <a:p>
            <a:r>
              <a:rPr lang="en-US" sz="28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Concurrent Programming Patterns</a:t>
            </a:r>
            <a:r>
              <a:rPr lang="en-US" dirty="0"/>
              <a:t> </a:t>
            </a:r>
          </a:p>
        </p:txBody>
      </p:sp>
      <p:sp>
        <p:nvSpPr>
          <p:cNvPr id="3" name="Text Placeholder 2">
            <a:extLst>
              <a:ext uri="{FF2B5EF4-FFF2-40B4-BE49-F238E27FC236}">
                <a16:creationId xmlns:a16="http://schemas.microsoft.com/office/drawing/2014/main" id="{D1A685E7-CC7C-F248-9BA7-5EE71BFE3393}"/>
              </a:ext>
            </a:extLst>
          </p:cNvPr>
          <p:cNvSpPr>
            <a:spLocks noGrp="1"/>
          </p:cNvSpPr>
          <p:nvPr>
            <p:ph type="body" sz="quarter" idx="16"/>
          </p:nvPr>
        </p:nvSpPr>
        <p:spPr/>
        <p:txBody>
          <a:bodyPr/>
          <a:lstStyle/>
          <a:p>
            <a:r>
              <a:rPr lang="en-US" sz="3600" dirty="0"/>
              <a:t>Serial Search Pseudocode</a:t>
            </a:r>
          </a:p>
          <a:p>
            <a:r>
              <a:rPr lang="en-US" sz="3600" dirty="0"/>
              <a:t>Parallel Search Pseudocode</a:t>
            </a:r>
          </a:p>
          <a:p>
            <a:r>
              <a:rPr lang="en-US" sz="3600" dirty="0"/>
              <a:t>Flynn’s Taxonomy</a:t>
            </a:r>
          </a:p>
        </p:txBody>
      </p:sp>
      <p:sp>
        <p:nvSpPr>
          <p:cNvPr id="4" name="TextBox 3">
            <a:extLst>
              <a:ext uri="{FF2B5EF4-FFF2-40B4-BE49-F238E27FC236}">
                <a16:creationId xmlns:a16="http://schemas.microsoft.com/office/drawing/2014/main" id="{CAFA11D8-5265-A74A-9239-95AFBF19B18A}"/>
              </a:ext>
            </a:extLst>
          </p:cNvPr>
          <p:cNvSpPr txBox="1"/>
          <p:nvPr/>
        </p:nvSpPr>
        <p:spPr>
          <a:xfrm>
            <a:off x="457200" y="4374118"/>
            <a:ext cx="487634" cy="369332"/>
          </a:xfrm>
          <a:prstGeom prst="rect">
            <a:avLst/>
          </a:prstGeom>
          <a:noFill/>
        </p:spPr>
        <p:txBody>
          <a:bodyPr wrap="none" rtlCol="0">
            <a:spAutoFit/>
          </a:bodyPr>
          <a:lstStyle/>
          <a:p>
            <a:r>
              <a:rPr lang="en-US" dirty="0"/>
              <a:t>[1]</a:t>
            </a:r>
          </a:p>
        </p:txBody>
      </p:sp>
    </p:spTree>
    <p:extLst>
      <p:ext uri="{BB962C8B-B14F-4D97-AF65-F5344CB8AC3E}">
        <p14:creationId xmlns:p14="http://schemas.microsoft.com/office/powerpoint/2010/main" val="2405996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D0C022-34F2-0E48-A692-2F1F5CBCFC19}"/>
              </a:ext>
            </a:extLst>
          </p:cNvPr>
          <p:cNvSpPr>
            <a:spLocks noGrp="1"/>
          </p:cNvSpPr>
          <p:nvPr>
            <p:ph type="title" idx="4294967295"/>
          </p:nvPr>
        </p:nvSpPr>
        <p:spPr>
          <a:xfrm>
            <a:off x="628650" y="274638"/>
            <a:ext cx="7886700" cy="993775"/>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Inefficient Serial Search Pseudocode</a:t>
            </a:r>
            <a:r>
              <a:rPr lang="en-US" dirty="0"/>
              <a:t> </a:t>
            </a:r>
          </a:p>
        </p:txBody>
      </p:sp>
      <p:sp>
        <p:nvSpPr>
          <p:cNvPr id="3" name="Text Placeholder 2">
            <a:extLst>
              <a:ext uri="{FF2B5EF4-FFF2-40B4-BE49-F238E27FC236}">
                <a16:creationId xmlns:a16="http://schemas.microsoft.com/office/drawing/2014/main" id="{90A1FE65-56A8-A54B-8809-16F480E891DC}"/>
              </a:ext>
            </a:extLst>
          </p:cNvPr>
          <p:cNvSpPr>
            <a:spLocks noGrp="1"/>
          </p:cNvSpPr>
          <p:nvPr>
            <p:ph type="body" sz="quarter" idx="16"/>
          </p:nvPr>
        </p:nvSpPr>
        <p:spPr>
          <a:xfrm>
            <a:off x="457200" y="1265144"/>
            <a:ext cx="4249270" cy="3077573"/>
          </a:xfrm>
        </p:spPr>
        <p:txBody>
          <a:bodyPr/>
          <a:lstStyle/>
          <a:p>
            <a:pPr marL="0" indent="0">
              <a:lnSpc>
                <a:spcPct val="100000"/>
              </a:lnSpc>
              <a:spcBef>
                <a:spcPts val="400"/>
              </a:spcBef>
              <a:buNone/>
            </a:pPr>
            <a:r>
              <a:rPr lang="en-US" sz="1400" dirty="0">
                <a:latin typeface="American Typewriter" panose="02090604020004020304" pitchFamily="18" charset="77"/>
              </a:rPr>
              <a:t>int[] data = [ 1, 6, 9, 2, 3, 5, 4 ];</a:t>
            </a:r>
          </a:p>
          <a:p>
            <a:pPr marL="0" indent="0">
              <a:lnSpc>
                <a:spcPct val="100000"/>
              </a:lnSpc>
              <a:spcBef>
                <a:spcPts val="400"/>
              </a:spcBef>
              <a:buNone/>
            </a:pPr>
            <a:r>
              <a:rPr lang="en-US" sz="1400" dirty="0">
                <a:latin typeface="American Typewriter" panose="02090604020004020304" pitchFamily="18" charset="77"/>
              </a:rPr>
              <a:t>int </a:t>
            </a:r>
            <a:r>
              <a:rPr lang="en-US" sz="1400" dirty="0" err="1">
                <a:latin typeface="American Typewriter" panose="02090604020004020304" pitchFamily="18" charset="77"/>
              </a:rPr>
              <a:t>foundIdx</a:t>
            </a:r>
            <a:r>
              <a:rPr lang="en-US" sz="1400" dirty="0">
                <a:latin typeface="American Typewriter" panose="02090604020004020304" pitchFamily="18" charset="77"/>
              </a:rPr>
              <a:t> = </a:t>
            </a:r>
            <a:r>
              <a:rPr lang="en-US" sz="1400" dirty="0" err="1">
                <a:latin typeface="American Typewriter" panose="02090604020004020304" pitchFamily="18" charset="77"/>
              </a:rPr>
              <a:t>serialSearch</a:t>
            </a:r>
            <a:r>
              <a:rPr lang="en-US" sz="1400" dirty="0">
                <a:latin typeface="American Typewriter" panose="02090604020004020304" pitchFamily="18" charset="77"/>
              </a:rPr>
              <a:t>(data, x);</a:t>
            </a:r>
          </a:p>
          <a:p>
            <a:pPr marL="0" indent="0">
              <a:lnSpc>
                <a:spcPct val="100000"/>
              </a:lnSpc>
              <a:spcBef>
                <a:spcPts val="400"/>
              </a:spcBef>
              <a:buNone/>
            </a:pPr>
            <a:endParaRPr lang="en-US" sz="1400" dirty="0">
              <a:latin typeface="American Typewriter" panose="02090604020004020304" pitchFamily="18" charset="77"/>
            </a:endParaRPr>
          </a:p>
          <a:p>
            <a:pPr marL="0" indent="0">
              <a:lnSpc>
                <a:spcPct val="100000"/>
              </a:lnSpc>
              <a:spcBef>
                <a:spcPts val="400"/>
              </a:spcBef>
              <a:buNone/>
            </a:pPr>
            <a:r>
              <a:rPr lang="en-US" sz="1400" dirty="0">
                <a:latin typeface="American Typewriter" panose="02090604020004020304" pitchFamily="18" charset="77"/>
              </a:rPr>
              <a:t>int </a:t>
            </a:r>
            <a:r>
              <a:rPr lang="en-US" sz="1400" dirty="0" err="1">
                <a:latin typeface="American Typewriter" panose="02090604020004020304" pitchFamily="18" charset="77"/>
              </a:rPr>
              <a:t>serialSearch</a:t>
            </a:r>
            <a:r>
              <a:rPr lang="en-US" sz="1400" dirty="0">
                <a:latin typeface="American Typewriter" panose="02090604020004020304" pitchFamily="18" charset="77"/>
              </a:rPr>
              <a:t>(data, </a:t>
            </a:r>
            <a:r>
              <a:rPr lang="en-US" sz="1400" dirty="0" err="1">
                <a:latin typeface="American Typewriter" panose="02090604020004020304" pitchFamily="18" charset="77"/>
              </a:rPr>
              <a:t>searchValue</a:t>
            </a:r>
            <a:r>
              <a:rPr lang="en-US" sz="1400" dirty="0">
                <a:latin typeface="American Typewriter" panose="02090604020004020304" pitchFamily="18" charset="77"/>
              </a:rPr>
              <a:t>){</a:t>
            </a:r>
          </a:p>
          <a:p>
            <a:pPr marL="0" indent="0">
              <a:lnSpc>
                <a:spcPct val="100000"/>
              </a:lnSpc>
              <a:spcBef>
                <a:spcPts val="400"/>
              </a:spcBef>
              <a:buNone/>
            </a:pPr>
            <a:r>
              <a:rPr lang="en-US" sz="1400" dirty="0">
                <a:latin typeface="American Typewriter" panose="02090604020004020304" pitchFamily="18" charset="77"/>
              </a:rPr>
              <a:t>      int </a:t>
            </a:r>
            <a:r>
              <a:rPr lang="en-US" sz="1400" dirty="0" err="1">
                <a:latin typeface="American Typewriter" panose="02090604020004020304" pitchFamily="18" charset="77"/>
              </a:rPr>
              <a:t>foundIndex</a:t>
            </a:r>
            <a:r>
              <a:rPr lang="en-US" sz="1400" dirty="0">
                <a:latin typeface="American Typewriter" panose="02090604020004020304" pitchFamily="18" charset="77"/>
              </a:rPr>
              <a:t> = -1;</a:t>
            </a:r>
          </a:p>
          <a:p>
            <a:pPr marL="84534" lvl="1">
              <a:lnSpc>
                <a:spcPct val="100000"/>
              </a:lnSpc>
              <a:spcBef>
                <a:spcPts val="400"/>
              </a:spcBef>
            </a:pPr>
            <a:r>
              <a:rPr lang="en-US" sz="1400" dirty="0">
                <a:latin typeface="American Typewriter" panose="02090604020004020304" pitchFamily="18" charset="77"/>
              </a:rPr>
              <a:t>    for (int </a:t>
            </a:r>
            <a:r>
              <a:rPr lang="en-US" sz="1400" dirty="0" err="1">
                <a:latin typeface="American Typewriter" panose="02090604020004020304" pitchFamily="18" charset="77"/>
              </a:rPr>
              <a:t>i</a:t>
            </a:r>
            <a:r>
              <a:rPr lang="en-US" sz="1400" dirty="0">
                <a:latin typeface="American Typewriter" panose="02090604020004020304" pitchFamily="18" charset="77"/>
              </a:rPr>
              <a:t> = 0; </a:t>
            </a:r>
            <a:r>
              <a:rPr lang="en-US" sz="1400" dirty="0" err="1">
                <a:latin typeface="American Typewriter" panose="02090604020004020304" pitchFamily="18" charset="77"/>
              </a:rPr>
              <a:t>i</a:t>
            </a:r>
            <a:r>
              <a:rPr lang="en-US" sz="1400" dirty="0">
                <a:latin typeface="American Typewriter" panose="02090604020004020304" pitchFamily="18" charset="77"/>
              </a:rPr>
              <a:t> &lt; </a:t>
            </a:r>
            <a:r>
              <a:rPr lang="en-US" sz="1400" dirty="0" err="1">
                <a:latin typeface="American Typewriter" panose="02090604020004020304" pitchFamily="18" charset="77"/>
              </a:rPr>
              <a:t>data.length</a:t>
            </a:r>
            <a:r>
              <a:rPr lang="en-US" sz="1400" dirty="0">
                <a:latin typeface="American Typewriter" panose="02090604020004020304" pitchFamily="18" charset="77"/>
              </a:rPr>
              <a:t>; </a:t>
            </a:r>
            <a:r>
              <a:rPr lang="en-US" sz="1400" dirty="0" err="1">
                <a:latin typeface="American Typewriter" panose="02090604020004020304" pitchFamily="18" charset="77"/>
              </a:rPr>
              <a:t>i</a:t>
            </a:r>
            <a:r>
              <a:rPr lang="en-US" sz="1400" dirty="0">
                <a:latin typeface="American Typewriter" panose="02090604020004020304" pitchFamily="18" charset="77"/>
              </a:rPr>
              <a:t>++) {</a:t>
            </a:r>
          </a:p>
          <a:p>
            <a:pPr marL="84534" lvl="1">
              <a:lnSpc>
                <a:spcPct val="100000"/>
              </a:lnSpc>
              <a:spcBef>
                <a:spcPts val="400"/>
              </a:spcBef>
            </a:pPr>
            <a:r>
              <a:rPr lang="en-US" sz="1400" dirty="0">
                <a:latin typeface="American Typewriter" panose="02090604020004020304" pitchFamily="18" charset="77"/>
              </a:rPr>
              <a:t>        if(data[</a:t>
            </a:r>
            <a:r>
              <a:rPr lang="en-US" sz="1400" dirty="0" err="1">
                <a:latin typeface="American Typewriter" panose="02090604020004020304" pitchFamily="18" charset="77"/>
              </a:rPr>
              <a:t>i</a:t>
            </a:r>
            <a:r>
              <a:rPr lang="en-US" sz="1400" dirty="0">
                <a:latin typeface="American Typewriter" panose="02090604020004020304" pitchFamily="18" charset="77"/>
              </a:rPr>
              <a:t>] == </a:t>
            </a:r>
            <a:r>
              <a:rPr lang="en-US" sz="1400" dirty="0" err="1">
                <a:latin typeface="American Typewriter" panose="02090604020004020304" pitchFamily="18" charset="77"/>
              </a:rPr>
              <a:t>searchValue</a:t>
            </a:r>
            <a:r>
              <a:rPr lang="en-US" sz="1400" dirty="0">
                <a:latin typeface="American Typewriter" panose="02090604020004020304" pitchFamily="18" charset="77"/>
              </a:rPr>
              <a:t>){</a:t>
            </a:r>
          </a:p>
          <a:p>
            <a:pPr marL="84534" lvl="1">
              <a:lnSpc>
                <a:spcPct val="100000"/>
              </a:lnSpc>
              <a:spcBef>
                <a:spcPts val="400"/>
              </a:spcBef>
            </a:pPr>
            <a:r>
              <a:rPr lang="en-US" sz="1400" dirty="0">
                <a:latin typeface="American Typewriter" panose="02090604020004020304" pitchFamily="18" charset="77"/>
              </a:rPr>
              <a:t>            </a:t>
            </a:r>
            <a:r>
              <a:rPr lang="en-US" sz="1400" dirty="0" err="1">
                <a:latin typeface="American Typewriter" panose="02090604020004020304" pitchFamily="18" charset="77"/>
              </a:rPr>
              <a:t>foundIndex</a:t>
            </a:r>
            <a:r>
              <a:rPr lang="en-US" sz="1400" dirty="0">
                <a:latin typeface="American Typewriter" panose="02090604020004020304" pitchFamily="18" charset="77"/>
              </a:rPr>
              <a:t> = </a:t>
            </a:r>
            <a:r>
              <a:rPr lang="en-US" sz="1400" dirty="0" err="1">
                <a:latin typeface="American Typewriter" panose="02090604020004020304" pitchFamily="18" charset="77"/>
              </a:rPr>
              <a:t>i</a:t>
            </a:r>
            <a:r>
              <a:rPr lang="en-US" sz="1400" dirty="0">
                <a:latin typeface="American Typewriter" panose="02090604020004020304" pitchFamily="18" charset="77"/>
              </a:rPr>
              <a:t>;</a:t>
            </a:r>
          </a:p>
          <a:p>
            <a:pPr marL="84534" lvl="1">
              <a:lnSpc>
                <a:spcPct val="100000"/>
              </a:lnSpc>
              <a:spcBef>
                <a:spcPts val="400"/>
              </a:spcBef>
            </a:pPr>
            <a:r>
              <a:rPr lang="en-US" sz="1400" dirty="0">
                <a:latin typeface="American Typewriter" panose="02090604020004020304" pitchFamily="18" charset="77"/>
              </a:rPr>
              <a:t>	  break;</a:t>
            </a:r>
          </a:p>
          <a:p>
            <a:pPr marL="84534" lvl="1">
              <a:lnSpc>
                <a:spcPct val="100000"/>
              </a:lnSpc>
              <a:spcBef>
                <a:spcPts val="400"/>
              </a:spcBef>
            </a:pPr>
            <a:r>
              <a:rPr lang="en-US" sz="1400" dirty="0">
                <a:latin typeface="American Typewriter" panose="02090604020004020304" pitchFamily="18" charset="77"/>
              </a:rPr>
              <a:t>        }</a:t>
            </a:r>
          </a:p>
          <a:p>
            <a:pPr marL="84534" lvl="1">
              <a:lnSpc>
                <a:spcPct val="100000"/>
              </a:lnSpc>
              <a:spcBef>
                <a:spcPts val="400"/>
              </a:spcBef>
            </a:pPr>
            <a:r>
              <a:rPr lang="en-US" sz="1400" dirty="0">
                <a:latin typeface="American Typewriter" panose="02090604020004020304" pitchFamily="18" charset="77"/>
              </a:rPr>
              <a:t>   }</a:t>
            </a:r>
          </a:p>
          <a:p>
            <a:pPr marL="84534" lvl="1">
              <a:lnSpc>
                <a:spcPct val="100000"/>
              </a:lnSpc>
              <a:spcBef>
                <a:spcPts val="400"/>
              </a:spcBef>
            </a:pPr>
            <a:r>
              <a:rPr lang="en-US" sz="1400" dirty="0">
                <a:latin typeface="American Typewriter" panose="02090604020004020304" pitchFamily="18" charset="77"/>
              </a:rPr>
              <a:t>    return </a:t>
            </a:r>
            <a:r>
              <a:rPr lang="en-US" sz="1400" dirty="0" err="1">
                <a:latin typeface="American Typewriter" panose="02090604020004020304" pitchFamily="18" charset="77"/>
              </a:rPr>
              <a:t>foundIndex</a:t>
            </a:r>
            <a:r>
              <a:rPr lang="en-US" sz="1400" dirty="0">
                <a:latin typeface="American Typewriter" panose="02090604020004020304" pitchFamily="18" charset="77"/>
              </a:rPr>
              <a:t>;</a:t>
            </a:r>
          </a:p>
          <a:p>
            <a:pPr marL="0" indent="0">
              <a:lnSpc>
                <a:spcPct val="100000"/>
              </a:lnSpc>
              <a:spcBef>
                <a:spcPts val="400"/>
              </a:spcBef>
              <a:buNone/>
            </a:pPr>
            <a:r>
              <a:rPr lang="en-US" sz="1400" dirty="0">
                <a:latin typeface="American Typewriter" panose="02090604020004020304" pitchFamily="18" charset="77"/>
              </a:rPr>
              <a:t>}</a:t>
            </a:r>
          </a:p>
        </p:txBody>
      </p:sp>
      <p:sp>
        <p:nvSpPr>
          <p:cNvPr id="5" name="TextBox 4">
            <a:extLst>
              <a:ext uri="{FF2B5EF4-FFF2-40B4-BE49-F238E27FC236}">
                <a16:creationId xmlns:a16="http://schemas.microsoft.com/office/drawing/2014/main" id="{14A2487E-F6BD-E749-87A7-F13D479C417F}"/>
              </a:ext>
            </a:extLst>
          </p:cNvPr>
          <p:cNvSpPr txBox="1"/>
          <p:nvPr/>
        </p:nvSpPr>
        <p:spPr>
          <a:xfrm>
            <a:off x="4984376" y="1541929"/>
            <a:ext cx="3382657" cy="1754326"/>
          </a:xfrm>
          <a:prstGeom prst="rect">
            <a:avLst/>
          </a:prstGeom>
          <a:noFill/>
        </p:spPr>
        <p:txBody>
          <a:bodyPr wrap="none" rtlCol="0">
            <a:spAutoFit/>
          </a:bodyPr>
          <a:lstStyle/>
          <a:p>
            <a:r>
              <a:rPr lang="en-US" dirty="0"/>
              <a:t>Pros:</a:t>
            </a:r>
          </a:p>
          <a:p>
            <a:pPr marL="285750" indent="-285750">
              <a:buFont typeface="Arial" panose="020B0604020202020204" pitchFamily="34" charset="0"/>
              <a:buChar char="•"/>
            </a:pPr>
            <a:r>
              <a:rPr lang="en-US" dirty="0"/>
              <a:t>Simple code</a:t>
            </a:r>
          </a:p>
          <a:p>
            <a:pPr marL="285750" indent="-285750">
              <a:buFont typeface="Arial" panose="020B0604020202020204" pitchFamily="34" charset="0"/>
              <a:buChar char="•"/>
            </a:pPr>
            <a:r>
              <a:rPr lang="en-US" dirty="0"/>
              <a:t>Doesn’t depend on sorting</a:t>
            </a:r>
          </a:p>
          <a:p>
            <a:endParaRPr lang="en-US" dirty="0"/>
          </a:p>
          <a:p>
            <a:r>
              <a:rPr lang="en-US" dirty="0"/>
              <a:t>Cons:</a:t>
            </a:r>
          </a:p>
          <a:p>
            <a:pPr marL="285750" indent="-285750">
              <a:buFont typeface="Arial" panose="020B0604020202020204" pitchFamily="34" charset="0"/>
              <a:buChar char="•"/>
            </a:pPr>
            <a:r>
              <a:rPr lang="en-US" dirty="0"/>
              <a:t>Scales linearly with data size</a:t>
            </a:r>
          </a:p>
        </p:txBody>
      </p:sp>
    </p:spTree>
    <p:extLst>
      <p:ext uri="{BB962C8B-B14F-4D97-AF65-F5344CB8AC3E}">
        <p14:creationId xmlns:p14="http://schemas.microsoft.com/office/powerpoint/2010/main" val="1728834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4AC120-0B69-8140-A06B-AC4AE9CEAB2A}"/>
              </a:ext>
            </a:extLst>
          </p:cNvPr>
          <p:cNvSpPr>
            <a:spLocks noGrp="1"/>
          </p:cNvSpPr>
          <p:nvPr>
            <p:ph type="title" idx="4294967295"/>
          </p:nvPr>
        </p:nvSpPr>
        <p:spPr>
          <a:xfrm>
            <a:off x="628650" y="428625"/>
            <a:ext cx="7886700" cy="523875"/>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Recursive Serial Search Pseudocode</a:t>
            </a:r>
            <a:r>
              <a:rPr lang="en-US" dirty="0"/>
              <a:t> </a:t>
            </a:r>
          </a:p>
        </p:txBody>
      </p:sp>
      <p:sp>
        <p:nvSpPr>
          <p:cNvPr id="4" name="Text Placeholder 2">
            <a:extLst>
              <a:ext uri="{FF2B5EF4-FFF2-40B4-BE49-F238E27FC236}">
                <a16:creationId xmlns:a16="http://schemas.microsoft.com/office/drawing/2014/main" id="{1C5E2DE6-E25D-AD45-8763-8AAF11AA7E6E}"/>
              </a:ext>
            </a:extLst>
          </p:cNvPr>
          <p:cNvSpPr>
            <a:spLocks noGrp="1"/>
          </p:cNvSpPr>
          <p:nvPr>
            <p:ph type="body" sz="quarter" idx="16"/>
          </p:nvPr>
        </p:nvSpPr>
        <p:spPr>
          <a:xfrm>
            <a:off x="457200" y="1219201"/>
            <a:ext cx="4670611" cy="3356599"/>
          </a:xfrm>
        </p:spPr>
        <p:txBody>
          <a:bodyPr/>
          <a:lstStyle/>
          <a:p>
            <a:pPr marL="0" indent="0" fontAlgn="base">
              <a:lnSpc>
                <a:spcPct val="100000"/>
              </a:lnSpc>
              <a:spcBef>
                <a:spcPts val="400"/>
              </a:spcBef>
              <a:buNone/>
            </a:pPr>
            <a:r>
              <a:rPr lang="en-US" sz="1200" dirty="0"/>
              <a:t>int[] data = [ 1, 2, 3, 4, 5, 6, 9 ];</a:t>
            </a:r>
          </a:p>
          <a:p>
            <a:pPr marL="0" indent="0" fontAlgn="base">
              <a:lnSpc>
                <a:spcPct val="100000"/>
              </a:lnSpc>
              <a:spcBef>
                <a:spcPts val="400"/>
              </a:spcBef>
              <a:buNone/>
            </a:pPr>
            <a:r>
              <a:rPr lang="en-US" sz="1200" dirty="0"/>
              <a:t>int </a:t>
            </a:r>
            <a:r>
              <a:rPr lang="en-US" sz="1200" dirty="0" err="1"/>
              <a:t>foundIdx</a:t>
            </a:r>
            <a:r>
              <a:rPr lang="en-US" sz="1200" dirty="0"/>
              <a:t> = </a:t>
            </a:r>
            <a:r>
              <a:rPr lang="en-US" sz="1200" dirty="0" err="1"/>
              <a:t>binarySearch</a:t>
            </a:r>
            <a:r>
              <a:rPr lang="en-US" sz="1200" dirty="0"/>
              <a:t>(data, 0, </a:t>
            </a:r>
            <a:r>
              <a:rPr lang="en-US" sz="1200" dirty="0" err="1"/>
              <a:t>data.length</a:t>
            </a:r>
            <a:r>
              <a:rPr lang="en-US" sz="1200" dirty="0"/>
              <a:t>, x);</a:t>
            </a:r>
          </a:p>
          <a:p>
            <a:pPr marL="0" indent="0" fontAlgn="base">
              <a:lnSpc>
                <a:spcPct val="100000"/>
              </a:lnSpc>
              <a:spcBef>
                <a:spcPts val="400"/>
              </a:spcBef>
              <a:buNone/>
            </a:pPr>
            <a:endParaRPr lang="en-US" sz="1200" dirty="0"/>
          </a:p>
          <a:p>
            <a:pPr marL="0" indent="0" fontAlgn="base">
              <a:lnSpc>
                <a:spcPct val="100000"/>
              </a:lnSpc>
              <a:spcBef>
                <a:spcPts val="400"/>
              </a:spcBef>
              <a:buNone/>
            </a:pPr>
            <a:r>
              <a:rPr lang="en-US" sz="1200" dirty="0"/>
              <a:t>int </a:t>
            </a:r>
            <a:r>
              <a:rPr lang="en-US" sz="1200" dirty="0" err="1"/>
              <a:t>binarySearch</a:t>
            </a:r>
            <a:r>
              <a:rPr lang="en-US" sz="1200" dirty="0"/>
              <a:t>(int </a:t>
            </a:r>
            <a:r>
              <a:rPr lang="en-US" sz="1200" dirty="0" err="1"/>
              <a:t>arr</a:t>
            </a:r>
            <a:r>
              <a:rPr lang="en-US" sz="1200" dirty="0"/>
              <a:t>[], int l, int r, int x) </a:t>
            </a:r>
          </a:p>
          <a:p>
            <a:pPr marL="0" indent="0" fontAlgn="base">
              <a:lnSpc>
                <a:spcPct val="100000"/>
              </a:lnSpc>
              <a:spcBef>
                <a:spcPts val="400"/>
              </a:spcBef>
              <a:buNone/>
            </a:pPr>
            <a:r>
              <a:rPr lang="en-US" sz="1200" dirty="0"/>
              <a:t>{ </a:t>
            </a:r>
          </a:p>
          <a:p>
            <a:pPr marL="0" indent="0" fontAlgn="base">
              <a:lnSpc>
                <a:spcPct val="100000"/>
              </a:lnSpc>
              <a:spcBef>
                <a:spcPts val="400"/>
              </a:spcBef>
              <a:buNone/>
            </a:pPr>
            <a:r>
              <a:rPr lang="en-US" sz="1200" dirty="0"/>
              <a:t>    if (r &gt;= l) { </a:t>
            </a:r>
          </a:p>
          <a:p>
            <a:pPr marL="0" indent="0" fontAlgn="base">
              <a:lnSpc>
                <a:spcPct val="100000"/>
              </a:lnSpc>
              <a:spcBef>
                <a:spcPts val="400"/>
              </a:spcBef>
              <a:buNone/>
            </a:pPr>
            <a:r>
              <a:rPr lang="en-US" sz="1200" dirty="0"/>
              <a:t>        int mid = l + (r - l) / 2; </a:t>
            </a:r>
          </a:p>
          <a:p>
            <a:pPr marL="0" indent="0" fontAlgn="base">
              <a:lnSpc>
                <a:spcPct val="100000"/>
              </a:lnSpc>
              <a:spcBef>
                <a:spcPts val="400"/>
              </a:spcBef>
              <a:buNone/>
            </a:pPr>
            <a:r>
              <a:rPr lang="en-US" sz="1200" dirty="0"/>
              <a:t>        if (</a:t>
            </a:r>
            <a:r>
              <a:rPr lang="en-US" sz="1200" dirty="0" err="1"/>
              <a:t>arr</a:t>
            </a:r>
            <a:r>
              <a:rPr lang="en-US" sz="1200" dirty="0"/>
              <a:t>[mid] == x) </a:t>
            </a:r>
          </a:p>
          <a:p>
            <a:pPr marL="0" indent="0" fontAlgn="base">
              <a:lnSpc>
                <a:spcPct val="100000"/>
              </a:lnSpc>
              <a:spcBef>
                <a:spcPts val="400"/>
              </a:spcBef>
              <a:buNone/>
            </a:pPr>
            <a:r>
              <a:rPr lang="en-US" sz="1200" dirty="0"/>
              <a:t>            return mid; </a:t>
            </a:r>
          </a:p>
          <a:p>
            <a:pPr marL="0" indent="0" fontAlgn="base">
              <a:lnSpc>
                <a:spcPct val="100000"/>
              </a:lnSpc>
              <a:spcBef>
                <a:spcPts val="400"/>
              </a:spcBef>
              <a:buNone/>
            </a:pPr>
            <a:r>
              <a:rPr lang="en-US" sz="1200" dirty="0"/>
              <a:t>        if (</a:t>
            </a:r>
            <a:r>
              <a:rPr lang="en-US" sz="1200" dirty="0" err="1"/>
              <a:t>arr</a:t>
            </a:r>
            <a:r>
              <a:rPr lang="en-US" sz="1200" dirty="0"/>
              <a:t>[mid] &gt; x) </a:t>
            </a:r>
          </a:p>
          <a:p>
            <a:pPr marL="0" indent="0" fontAlgn="base">
              <a:lnSpc>
                <a:spcPct val="100000"/>
              </a:lnSpc>
              <a:spcBef>
                <a:spcPts val="400"/>
              </a:spcBef>
              <a:buNone/>
            </a:pPr>
            <a:r>
              <a:rPr lang="en-US" sz="1200" dirty="0"/>
              <a:t>            return </a:t>
            </a:r>
            <a:r>
              <a:rPr lang="en-US" sz="1200" dirty="0" err="1"/>
              <a:t>binarySearch</a:t>
            </a:r>
            <a:r>
              <a:rPr lang="en-US" sz="1200" dirty="0"/>
              <a:t>(</a:t>
            </a:r>
            <a:r>
              <a:rPr lang="en-US" sz="1200" dirty="0" err="1"/>
              <a:t>arr</a:t>
            </a:r>
            <a:r>
              <a:rPr lang="en-US" sz="1200" dirty="0"/>
              <a:t>, l, mid - 1, x); </a:t>
            </a:r>
          </a:p>
          <a:p>
            <a:pPr marL="0" indent="0" fontAlgn="base">
              <a:lnSpc>
                <a:spcPct val="100000"/>
              </a:lnSpc>
              <a:spcBef>
                <a:spcPts val="400"/>
              </a:spcBef>
              <a:buNone/>
            </a:pPr>
            <a:r>
              <a:rPr lang="en-US" sz="1200" dirty="0"/>
              <a:t>        return </a:t>
            </a:r>
            <a:r>
              <a:rPr lang="en-US" sz="1200" dirty="0" err="1"/>
              <a:t>binarySearch</a:t>
            </a:r>
            <a:r>
              <a:rPr lang="en-US" sz="1200" dirty="0"/>
              <a:t>(</a:t>
            </a:r>
            <a:r>
              <a:rPr lang="en-US" sz="1200" dirty="0" err="1"/>
              <a:t>arr</a:t>
            </a:r>
            <a:r>
              <a:rPr lang="en-US" sz="1200" dirty="0"/>
              <a:t>, mid + 1, r, x); </a:t>
            </a:r>
          </a:p>
          <a:p>
            <a:pPr marL="0" indent="0" fontAlgn="base">
              <a:lnSpc>
                <a:spcPct val="100000"/>
              </a:lnSpc>
              <a:spcBef>
                <a:spcPts val="400"/>
              </a:spcBef>
              <a:buNone/>
            </a:pPr>
            <a:r>
              <a:rPr lang="en-US" sz="1200" dirty="0"/>
              <a:t>    } </a:t>
            </a:r>
          </a:p>
          <a:p>
            <a:pPr marL="0" indent="0" fontAlgn="base">
              <a:lnSpc>
                <a:spcPct val="100000"/>
              </a:lnSpc>
              <a:spcBef>
                <a:spcPts val="400"/>
              </a:spcBef>
              <a:buNone/>
            </a:pPr>
            <a:r>
              <a:rPr lang="en-US" sz="1200" dirty="0"/>
              <a:t>    return -1; </a:t>
            </a:r>
          </a:p>
          <a:p>
            <a:pPr marL="0" indent="0" fontAlgn="base">
              <a:lnSpc>
                <a:spcPct val="100000"/>
              </a:lnSpc>
              <a:spcBef>
                <a:spcPts val="400"/>
              </a:spcBef>
              <a:buNone/>
            </a:pPr>
            <a:r>
              <a:rPr lang="en-US" sz="1200" dirty="0"/>
              <a:t>} </a:t>
            </a:r>
          </a:p>
        </p:txBody>
      </p:sp>
      <p:sp>
        <p:nvSpPr>
          <p:cNvPr id="6" name="TextBox 5">
            <a:extLst>
              <a:ext uri="{FF2B5EF4-FFF2-40B4-BE49-F238E27FC236}">
                <a16:creationId xmlns:a16="http://schemas.microsoft.com/office/drawing/2014/main" id="{3F95611A-B089-DF4C-9AD3-90269271EBD4}"/>
              </a:ext>
            </a:extLst>
          </p:cNvPr>
          <p:cNvSpPr txBox="1"/>
          <p:nvPr/>
        </p:nvSpPr>
        <p:spPr>
          <a:xfrm>
            <a:off x="71718" y="1156448"/>
            <a:ext cx="487634" cy="369332"/>
          </a:xfrm>
          <a:prstGeom prst="rect">
            <a:avLst/>
          </a:prstGeom>
          <a:noFill/>
        </p:spPr>
        <p:txBody>
          <a:bodyPr wrap="none" rtlCol="0">
            <a:spAutoFit/>
          </a:bodyPr>
          <a:lstStyle/>
          <a:p>
            <a:r>
              <a:rPr lang="en-US" dirty="0"/>
              <a:t>[1]</a:t>
            </a:r>
          </a:p>
        </p:txBody>
      </p:sp>
      <p:sp>
        <p:nvSpPr>
          <p:cNvPr id="5" name="TextBox 4">
            <a:extLst>
              <a:ext uri="{FF2B5EF4-FFF2-40B4-BE49-F238E27FC236}">
                <a16:creationId xmlns:a16="http://schemas.microsoft.com/office/drawing/2014/main" id="{97CD8F0C-AB07-A84A-A08B-1C9E400DF43D}"/>
              </a:ext>
            </a:extLst>
          </p:cNvPr>
          <p:cNvSpPr txBox="1"/>
          <p:nvPr/>
        </p:nvSpPr>
        <p:spPr>
          <a:xfrm>
            <a:off x="4984377" y="1541929"/>
            <a:ext cx="3702424" cy="3139321"/>
          </a:xfrm>
          <a:prstGeom prst="rect">
            <a:avLst/>
          </a:prstGeom>
          <a:noFill/>
        </p:spPr>
        <p:txBody>
          <a:bodyPr wrap="square" rtlCol="0">
            <a:spAutoFit/>
          </a:bodyPr>
          <a:lstStyle/>
          <a:p>
            <a:r>
              <a:rPr lang="en-US" dirty="0"/>
              <a:t>Presume Sorted</a:t>
            </a:r>
          </a:p>
          <a:p>
            <a:endParaRPr lang="en-US" dirty="0"/>
          </a:p>
          <a:p>
            <a:r>
              <a:rPr lang="en-US" dirty="0"/>
              <a:t>Pros:</a:t>
            </a:r>
          </a:p>
          <a:p>
            <a:pPr marL="285750" indent="-285750">
              <a:buFont typeface="Arial" panose="020B0604020202020204" pitchFamily="34" charset="0"/>
              <a:buChar char="•"/>
            </a:pPr>
            <a:r>
              <a:rPr lang="en-US" dirty="0"/>
              <a:t>Search time is logarithmic</a:t>
            </a:r>
          </a:p>
          <a:p>
            <a:pPr marL="285750" indent="-285750">
              <a:buFont typeface="Arial" panose="020B0604020202020204" pitchFamily="34" charset="0"/>
              <a:buChar char="•"/>
            </a:pPr>
            <a:r>
              <a:rPr lang="en-US" dirty="0"/>
              <a:t>Cost of sorting if data doesn’t change</a:t>
            </a:r>
          </a:p>
          <a:p>
            <a:endParaRPr lang="en-US" dirty="0"/>
          </a:p>
          <a:p>
            <a:r>
              <a:rPr lang="en-US" dirty="0"/>
              <a:t>Cons:</a:t>
            </a:r>
          </a:p>
          <a:p>
            <a:pPr marL="285750" indent="-285750">
              <a:buFont typeface="Arial" panose="020B0604020202020204" pitchFamily="34" charset="0"/>
              <a:buChar char="•"/>
            </a:pPr>
            <a:r>
              <a:rPr lang="en-US" dirty="0"/>
              <a:t>Cost of sorting if data changes</a:t>
            </a:r>
          </a:p>
          <a:p>
            <a:pPr marL="285750" indent="-285750">
              <a:buFont typeface="Arial" panose="020B0604020202020204" pitchFamily="34" charset="0"/>
              <a:buChar char="•"/>
            </a:pPr>
            <a:r>
              <a:rPr lang="en-US" dirty="0"/>
              <a:t>Doesn’t distribute well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59331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C9AF60-B359-9046-BE24-208B08E38DB9}"/>
              </a:ext>
            </a:extLst>
          </p:cNvPr>
          <p:cNvSpPr>
            <a:spLocks noGrp="1"/>
          </p:cNvSpPr>
          <p:nvPr>
            <p:ph type="title" idx="4294967295"/>
          </p:nvPr>
        </p:nvSpPr>
        <p:spPr>
          <a:xfrm>
            <a:off x="628650" y="274638"/>
            <a:ext cx="7886700" cy="993775"/>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Parallel Search Pseudocode</a:t>
            </a:r>
            <a:r>
              <a:rPr lang="en-US" dirty="0"/>
              <a:t> </a:t>
            </a:r>
          </a:p>
        </p:txBody>
      </p:sp>
      <p:sp>
        <p:nvSpPr>
          <p:cNvPr id="5" name="TextBox 4">
            <a:extLst>
              <a:ext uri="{FF2B5EF4-FFF2-40B4-BE49-F238E27FC236}">
                <a16:creationId xmlns:a16="http://schemas.microsoft.com/office/drawing/2014/main" id="{88D41B25-2EBC-6644-815D-F222A681DC98}"/>
              </a:ext>
            </a:extLst>
          </p:cNvPr>
          <p:cNvSpPr txBox="1"/>
          <p:nvPr/>
        </p:nvSpPr>
        <p:spPr>
          <a:xfrm>
            <a:off x="457200" y="3854823"/>
            <a:ext cx="8229600" cy="1384995"/>
          </a:xfrm>
          <a:prstGeom prst="rect">
            <a:avLst/>
          </a:prstGeom>
          <a:noFill/>
        </p:spPr>
        <p:txBody>
          <a:bodyPr wrap="square" numCol="2" rtlCol="0">
            <a:spAutoFit/>
          </a:bodyPr>
          <a:lstStyle/>
          <a:p>
            <a:r>
              <a:rPr lang="en-US" sz="1400" dirty="0"/>
              <a:t>Pros:</a:t>
            </a:r>
          </a:p>
          <a:p>
            <a:pPr marL="285750" indent="-285750">
              <a:buFont typeface="Arial" panose="020B0604020202020204" pitchFamily="34" charset="0"/>
              <a:buChar char="•"/>
            </a:pPr>
            <a:r>
              <a:rPr lang="en-US" sz="1400" dirty="0"/>
              <a:t>Doesn’t require presorting</a:t>
            </a:r>
          </a:p>
          <a:p>
            <a:pPr marL="285750" indent="-285750">
              <a:buFont typeface="Arial" panose="020B0604020202020204" pitchFamily="34" charset="0"/>
              <a:buChar char="•"/>
            </a:pPr>
            <a:r>
              <a:rPr lang="en-US" sz="1400" dirty="0"/>
              <a:t>Scales based on number of threads</a:t>
            </a:r>
          </a:p>
          <a:p>
            <a:endParaRPr lang="en-US" sz="1400" dirty="0"/>
          </a:p>
          <a:p>
            <a:endParaRPr lang="en-US" sz="1400" dirty="0"/>
          </a:p>
          <a:p>
            <a:endParaRPr lang="en-US" sz="1400" dirty="0"/>
          </a:p>
          <a:p>
            <a:r>
              <a:rPr lang="en-US" sz="1400" dirty="0"/>
              <a:t>Cons:</a:t>
            </a:r>
          </a:p>
          <a:p>
            <a:pPr marL="285750" indent="-285750">
              <a:buFont typeface="Arial" panose="020B0604020202020204" pitchFamily="34" charset="0"/>
              <a:buChar char="•"/>
            </a:pPr>
            <a:r>
              <a:rPr lang="en-US" sz="1400" dirty="0"/>
              <a:t>Bad when # Threads &lt;&lt; Size of Data</a:t>
            </a:r>
          </a:p>
          <a:p>
            <a:pPr marL="285750" indent="-285750">
              <a:buFont typeface="Arial" panose="020B0604020202020204" pitchFamily="34" charset="0"/>
              <a:buChar char="•"/>
            </a:pPr>
            <a:r>
              <a:rPr lang="en-US" sz="1400" dirty="0"/>
              <a:t>Thread management isn’t easy</a:t>
            </a:r>
          </a:p>
        </p:txBody>
      </p:sp>
      <p:sp>
        <p:nvSpPr>
          <p:cNvPr id="6" name="Text Placeholder 2">
            <a:extLst>
              <a:ext uri="{FF2B5EF4-FFF2-40B4-BE49-F238E27FC236}">
                <a16:creationId xmlns:a16="http://schemas.microsoft.com/office/drawing/2014/main" id="{D3019FE3-DE77-AA42-BBFD-148BC59F20DD}"/>
              </a:ext>
            </a:extLst>
          </p:cNvPr>
          <p:cNvSpPr>
            <a:spLocks noGrp="1"/>
          </p:cNvSpPr>
          <p:nvPr>
            <p:ph type="body" sz="quarter" idx="16"/>
          </p:nvPr>
        </p:nvSpPr>
        <p:spPr>
          <a:xfrm>
            <a:off x="457200" y="1246096"/>
            <a:ext cx="8229600" cy="2438398"/>
          </a:xfrm>
        </p:spPr>
        <p:txBody>
          <a:bodyPr numCol="2"/>
          <a:lstStyle/>
          <a:p>
            <a:pPr marL="0" indent="0" fontAlgn="base">
              <a:spcBef>
                <a:spcPts val="400"/>
              </a:spcBef>
              <a:buNone/>
              <a:tabLst>
                <a:tab pos="3827463" algn="l"/>
              </a:tabLst>
            </a:pPr>
            <a:r>
              <a:rPr lang="en-US" sz="1400" dirty="0"/>
              <a:t>int[] data = [ 4, 6, 7, 1, 2, 8 ];</a:t>
            </a:r>
          </a:p>
          <a:p>
            <a:pPr marL="0" indent="0" fontAlgn="base">
              <a:spcBef>
                <a:spcPts val="400"/>
              </a:spcBef>
              <a:buNone/>
            </a:pPr>
            <a:r>
              <a:rPr lang="en-US" sz="1400" dirty="0"/>
              <a:t>int </a:t>
            </a:r>
            <a:r>
              <a:rPr lang="en-US" sz="1400" dirty="0" err="1"/>
              <a:t>numElements</a:t>
            </a:r>
            <a:r>
              <a:rPr lang="en-US" sz="1400" dirty="0"/>
              <a:t> = ceil(</a:t>
            </a:r>
            <a:r>
              <a:rPr lang="en-US" sz="1400" dirty="0" err="1"/>
              <a:t>data.length</a:t>
            </a:r>
            <a:r>
              <a:rPr lang="en-US" sz="1400" dirty="0"/>
              <a:t> / </a:t>
            </a:r>
            <a:r>
              <a:rPr lang="en-US" sz="1400" dirty="0" err="1"/>
              <a:t>numThreads</a:t>
            </a:r>
            <a:r>
              <a:rPr lang="en-US" sz="1400" dirty="0"/>
              <a:t>);</a:t>
            </a:r>
          </a:p>
          <a:p>
            <a:pPr marL="0" indent="0" fontAlgn="base">
              <a:spcBef>
                <a:spcPts val="400"/>
              </a:spcBef>
              <a:buNone/>
            </a:pPr>
            <a:r>
              <a:rPr lang="en-US" sz="1400" dirty="0"/>
              <a:t>Thread[] threads = new Threads[</a:t>
            </a:r>
            <a:r>
              <a:rPr lang="en-US" sz="1400" dirty="0" err="1"/>
              <a:t>numThreads</a:t>
            </a:r>
            <a:r>
              <a:rPr lang="en-US" sz="1400" dirty="0"/>
              <a:t>];</a:t>
            </a:r>
          </a:p>
          <a:p>
            <a:pPr marL="0" indent="0" fontAlgn="base">
              <a:spcBef>
                <a:spcPts val="400"/>
              </a:spcBef>
              <a:buNone/>
            </a:pPr>
            <a:r>
              <a:rPr lang="en-US" sz="1400" dirty="0"/>
              <a:t>for(int </a:t>
            </a:r>
            <a:r>
              <a:rPr lang="en-US" sz="1400" dirty="0" err="1"/>
              <a:t>tIdx</a:t>
            </a:r>
            <a:r>
              <a:rPr lang="en-US" sz="1400" dirty="0"/>
              <a:t> = 0; </a:t>
            </a:r>
            <a:r>
              <a:rPr lang="en-US" sz="1400" dirty="0" err="1"/>
              <a:t>tIdx</a:t>
            </a:r>
            <a:r>
              <a:rPr lang="en-US" sz="1400" dirty="0"/>
              <a:t> &lt; </a:t>
            </a:r>
            <a:r>
              <a:rPr lang="en-US" sz="1400" dirty="0" err="1"/>
              <a:t>numThreads</a:t>
            </a:r>
            <a:r>
              <a:rPr lang="en-US" sz="1400" dirty="0"/>
              <a:t>; </a:t>
            </a:r>
            <a:r>
              <a:rPr lang="en-US" sz="1400" dirty="0" err="1"/>
              <a:t>tIdx</a:t>
            </a:r>
            <a:r>
              <a:rPr lang="en-US" sz="1400" dirty="0"/>
              <a:t> ++){</a:t>
            </a:r>
          </a:p>
          <a:p>
            <a:pPr marL="0" indent="0" fontAlgn="base">
              <a:spcBef>
                <a:spcPts val="400"/>
              </a:spcBef>
              <a:buNone/>
            </a:pPr>
            <a:r>
              <a:rPr lang="en-US" sz="1400" dirty="0"/>
              <a:t>      int </a:t>
            </a:r>
            <a:r>
              <a:rPr lang="en-US" sz="1400" dirty="0" err="1"/>
              <a:t>startIdx</a:t>
            </a:r>
            <a:r>
              <a:rPr lang="en-US" sz="1400" dirty="0"/>
              <a:t> = </a:t>
            </a:r>
            <a:r>
              <a:rPr lang="en-US" sz="1400" dirty="0" err="1"/>
              <a:t>tId</a:t>
            </a:r>
            <a:r>
              <a:rPr lang="en-US" sz="1400" dirty="0"/>
              <a:t>*</a:t>
            </a:r>
            <a:r>
              <a:rPr lang="en-US" sz="1400" dirty="0" err="1"/>
              <a:t>numElements</a:t>
            </a:r>
            <a:r>
              <a:rPr lang="en-US" sz="1400" dirty="0"/>
              <a:t>;</a:t>
            </a:r>
          </a:p>
          <a:p>
            <a:pPr marL="0" indent="0" fontAlgn="base">
              <a:spcBef>
                <a:spcPts val="400"/>
              </a:spcBef>
              <a:buNone/>
            </a:pPr>
            <a:r>
              <a:rPr lang="en-US" sz="1400" dirty="0"/>
              <a:t>      int </a:t>
            </a:r>
            <a:r>
              <a:rPr lang="en-US" sz="1400" dirty="0" err="1"/>
              <a:t>endIdx</a:t>
            </a:r>
            <a:r>
              <a:rPr lang="en-US" sz="1400" dirty="0"/>
              <a:t> = </a:t>
            </a:r>
            <a:r>
              <a:rPr lang="en-US" sz="1400" dirty="0" err="1"/>
              <a:t>startIdx</a:t>
            </a:r>
            <a:r>
              <a:rPr lang="en-US" sz="1400" dirty="0"/>
              <a:t> + </a:t>
            </a:r>
            <a:r>
              <a:rPr lang="en-US" sz="1400" dirty="0" err="1"/>
              <a:t>numElements</a:t>
            </a:r>
            <a:r>
              <a:rPr lang="en-US" sz="1400" dirty="0"/>
              <a:t>;</a:t>
            </a:r>
          </a:p>
          <a:p>
            <a:pPr marL="0" indent="0" fontAlgn="base">
              <a:spcBef>
                <a:spcPts val="400"/>
              </a:spcBef>
              <a:buNone/>
            </a:pPr>
            <a:r>
              <a:rPr lang="en-US" sz="1400" dirty="0"/>
              <a:t>      int[] </a:t>
            </a:r>
            <a:r>
              <a:rPr lang="en-US" sz="1400" dirty="0" err="1"/>
              <a:t>sData</a:t>
            </a:r>
            <a:r>
              <a:rPr lang="en-US" sz="1400" dirty="0"/>
              <a:t> = slice(data, </a:t>
            </a:r>
            <a:r>
              <a:rPr lang="en-US" sz="1400" dirty="0" err="1"/>
              <a:t>startIdx</a:t>
            </a:r>
            <a:r>
              <a:rPr lang="en-US" sz="1400" dirty="0"/>
              <a:t>, </a:t>
            </a:r>
            <a:r>
              <a:rPr lang="en-US" sz="1400" dirty="0" err="1"/>
              <a:t>endIdx</a:t>
            </a:r>
            <a:r>
              <a:rPr lang="en-US" sz="1400" dirty="0"/>
              <a:t>);</a:t>
            </a:r>
          </a:p>
          <a:p>
            <a:pPr marL="0" indent="0" fontAlgn="base">
              <a:spcBef>
                <a:spcPts val="400"/>
              </a:spcBef>
              <a:buNone/>
            </a:pPr>
            <a:r>
              <a:rPr lang="en-US" sz="1400" dirty="0"/>
              <a:t>      int </a:t>
            </a:r>
            <a:r>
              <a:rPr lang="en-US" sz="1400" dirty="0" err="1"/>
              <a:t>i</a:t>
            </a:r>
            <a:r>
              <a:rPr lang="en-US" sz="1400" dirty="0"/>
              <a:t> = threads[</a:t>
            </a:r>
            <a:r>
              <a:rPr lang="en-US" sz="1400" dirty="0" err="1"/>
              <a:t>tIdx</a:t>
            </a:r>
            <a:r>
              <a:rPr lang="en-US" sz="1400" dirty="0"/>
              <a:t>].start(</a:t>
            </a:r>
            <a:r>
              <a:rPr lang="en-US" sz="1400" dirty="0" err="1">
                <a:latin typeface="American Typewriter" panose="02090604020004020304" pitchFamily="18" charset="77"/>
              </a:rPr>
              <a:t>pSearch</a:t>
            </a:r>
            <a:r>
              <a:rPr lang="en-US" sz="1400" dirty="0">
                <a:latin typeface="American Typewriter" panose="02090604020004020304" pitchFamily="18" charset="77"/>
              </a:rPr>
              <a:t>(</a:t>
            </a:r>
            <a:r>
              <a:rPr lang="en-US" sz="1400" dirty="0" err="1">
                <a:latin typeface="American Typewriter" panose="02090604020004020304" pitchFamily="18" charset="77"/>
              </a:rPr>
              <a:t>sData</a:t>
            </a:r>
            <a:r>
              <a:rPr lang="en-US" sz="1400" dirty="0">
                <a:latin typeface="American Typewriter" panose="02090604020004020304" pitchFamily="18" charset="77"/>
              </a:rPr>
              <a:t>, x);</a:t>
            </a:r>
            <a:endParaRPr lang="en-US" sz="1400" dirty="0"/>
          </a:p>
          <a:p>
            <a:pPr marL="0" indent="0" fontAlgn="base">
              <a:spcBef>
                <a:spcPts val="400"/>
              </a:spcBef>
              <a:buNone/>
            </a:pPr>
            <a:r>
              <a:rPr lang="en-US" sz="1400" dirty="0"/>
              <a:t>}</a:t>
            </a:r>
          </a:p>
          <a:p>
            <a:pPr marL="0" indent="0" fontAlgn="base">
              <a:spcBef>
                <a:spcPts val="400"/>
              </a:spcBef>
              <a:buNone/>
            </a:pPr>
            <a:endParaRPr lang="en-US" sz="1400" dirty="0"/>
          </a:p>
          <a:p>
            <a:pPr marL="0" indent="0" fontAlgn="base">
              <a:spcBef>
                <a:spcPts val="400"/>
              </a:spcBef>
              <a:buNone/>
            </a:pPr>
            <a:r>
              <a:rPr lang="en-US" sz="1400" dirty="0"/>
              <a:t>int </a:t>
            </a:r>
            <a:r>
              <a:rPr lang="en-US" sz="1400" dirty="0" err="1"/>
              <a:t>pSearch</a:t>
            </a:r>
            <a:r>
              <a:rPr lang="en-US" sz="1400" dirty="0"/>
              <a:t>(data, x){</a:t>
            </a:r>
          </a:p>
          <a:p>
            <a:pPr marL="0" indent="0" fontAlgn="base">
              <a:spcBef>
                <a:spcPts val="400"/>
              </a:spcBef>
              <a:buNone/>
            </a:pPr>
            <a:r>
              <a:rPr lang="en-US" sz="1400" dirty="0"/>
              <a:t>     for(int </a:t>
            </a:r>
            <a:r>
              <a:rPr lang="en-US" sz="1400" dirty="0" err="1"/>
              <a:t>idx</a:t>
            </a:r>
            <a:r>
              <a:rPr lang="en-US" sz="1400" dirty="0"/>
              <a:t> = 0; </a:t>
            </a:r>
            <a:r>
              <a:rPr lang="en-US" sz="1400" dirty="0" err="1"/>
              <a:t>idx</a:t>
            </a:r>
            <a:r>
              <a:rPr lang="en-US" sz="1400" dirty="0"/>
              <a:t> &lt; </a:t>
            </a:r>
            <a:r>
              <a:rPr lang="en-US" sz="1400" dirty="0" err="1"/>
              <a:t>data.length</a:t>
            </a:r>
            <a:r>
              <a:rPr lang="en-US" sz="1400" dirty="0"/>
              <a:t>; </a:t>
            </a:r>
            <a:r>
              <a:rPr lang="en-US" sz="1400" dirty="0" err="1"/>
              <a:t>idx</a:t>
            </a:r>
            <a:r>
              <a:rPr lang="en-US" sz="1400" dirty="0"/>
              <a:t>++){</a:t>
            </a:r>
          </a:p>
          <a:p>
            <a:pPr marL="0" indent="0" fontAlgn="base">
              <a:spcBef>
                <a:spcPts val="400"/>
              </a:spcBef>
              <a:buNone/>
            </a:pPr>
            <a:r>
              <a:rPr lang="en-US" sz="1400" dirty="0"/>
              <a:t>         if(data[</a:t>
            </a:r>
            <a:r>
              <a:rPr lang="en-US" sz="1400" dirty="0" err="1"/>
              <a:t>idx</a:t>
            </a:r>
            <a:r>
              <a:rPr lang="en-US" sz="1400" dirty="0"/>
              <a:t>] == x){</a:t>
            </a:r>
          </a:p>
          <a:p>
            <a:pPr marL="0" indent="0" fontAlgn="base">
              <a:spcBef>
                <a:spcPts val="400"/>
              </a:spcBef>
              <a:buNone/>
            </a:pPr>
            <a:r>
              <a:rPr lang="en-US" sz="1400" dirty="0"/>
              <a:t>	</a:t>
            </a:r>
            <a:r>
              <a:rPr lang="en-US" sz="1400" dirty="0" err="1"/>
              <a:t>killOtherThreads</a:t>
            </a:r>
            <a:r>
              <a:rPr lang="en-US" sz="1400" dirty="0"/>
              <a:t>();</a:t>
            </a:r>
          </a:p>
          <a:p>
            <a:pPr marL="0" indent="0" fontAlgn="base">
              <a:spcBef>
                <a:spcPts val="400"/>
              </a:spcBef>
              <a:buNone/>
            </a:pPr>
            <a:r>
              <a:rPr lang="en-US" sz="1400" dirty="0"/>
              <a:t>	return </a:t>
            </a:r>
            <a:r>
              <a:rPr lang="en-US" sz="1400" dirty="0" err="1"/>
              <a:t>idx</a:t>
            </a:r>
            <a:r>
              <a:rPr lang="en-US" sz="1400" dirty="0"/>
              <a:t>;</a:t>
            </a:r>
          </a:p>
          <a:p>
            <a:pPr marL="0" indent="0" fontAlgn="base">
              <a:spcBef>
                <a:spcPts val="400"/>
              </a:spcBef>
              <a:buNone/>
            </a:pPr>
            <a:r>
              <a:rPr lang="en-US" sz="1400" dirty="0"/>
              <a:t>         }</a:t>
            </a:r>
          </a:p>
          <a:p>
            <a:pPr marL="0" indent="0" fontAlgn="base">
              <a:spcBef>
                <a:spcPts val="400"/>
              </a:spcBef>
              <a:buNone/>
            </a:pPr>
            <a:r>
              <a:rPr lang="en-US" sz="1400" dirty="0"/>
              <a:t>     }</a:t>
            </a:r>
          </a:p>
          <a:p>
            <a:pPr marL="0" indent="0" fontAlgn="base">
              <a:spcBef>
                <a:spcPts val="400"/>
              </a:spcBef>
              <a:buNone/>
            </a:pPr>
            <a:r>
              <a:rPr lang="en-US" sz="1400" dirty="0"/>
              <a:t>}</a:t>
            </a:r>
          </a:p>
        </p:txBody>
      </p:sp>
    </p:spTree>
    <p:extLst>
      <p:ext uri="{BB962C8B-B14F-4D97-AF65-F5344CB8AC3E}">
        <p14:creationId xmlns:p14="http://schemas.microsoft.com/office/powerpoint/2010/main" val="3994583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E443B2-1782-4343-8414-D1C4E596E2A4}"/>
              </a:ext>
            </a:extLst>
          </p:cNvPr>
          <p:cNvSpPr>
            <a:spLocks noGrp="1"/>
          </p:cNvSpPr>
          <p:nvPr>
            <p:ph type="title" idx="4294967295"/>
          </p:nvPr>
        </p:nvSpPr>
        <p:spPr>
          <a:xfrm>
            <a:off x="628650" y="274638"/>
            <a:ext cx="7886700" cy="993775"/>
          </a:xfrm>
          <a:prstGeom prst="rect">
            <a:avLst/>
          </a:prstGeom>
        </p:spPr>
        <p:txBody>
          <a:bodyPr/>
          <a:lstStyle/>
          <a:p>
            <a:r>
              <a:rPr lang="en-US" sz="32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Flynn’s Taxonomy</a:t>
            </a:r>
            <a:r>
              <a:rPr lang="en-US" dirty="0"/>
              <a:t> </a:t>
            </a:r>
          </a:p>
        </p:txBody>
      </p:sp>
      <p:pic>
        <p:nvPicPr>
          <p:cNvPr id="6146" name="Picture 2" descr="The diagram shows the four major classes in Flynn's Taxonomy. SISD is a single instruction pool running on a single processor. MISD is multiple instructions on a single piece of data. SIMD is a single instruction running on multiple poces of data. Lastly MIMD is multiple instructions running on multiple pieces of data.">
            <a:extLst>
              <a:ext uri="{FF2B5EF4-FFF2-40B4-BE49-F238E27FC236}">
                <a16:creationId xmlns:a16="http://schemas.microsoft.com/office/drawing/2014/main" id="{B0AD19E6-BA58-B34F-B69D-4198C309D9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7988" y="887506"/>
            <a:ext cx="5148024" cy="385477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E217A9D-BA3F-AF46-9F49-A69474FE0A3E}"/>
              </a:ext>
            </a:extLst>
          </p:cNvPr>
          <p:cNvSpPr txBox="1"/>
          <p:nvPr/>
        </p:nvSpPr>
        <p:spPr>
          <a:xfrm>
            <a:off x="7144871" y="4240307"/>
            <a:ext cx="487634" cy="369332"/>
          </a:xfrm>
          <a:prstGeom prst="rect">
            <a:avLst/>
          </a:prstGeom>
          <a:noFill/>
        </p:spPr>
        <p:txBody>
          <a:bodyPr wrap="none" rtlCol="0">
            <a:spAutoFit/>
          </a:bodyPr>
          <a:lstStyle/>
          <a:p>
            <a:r>
              <a:rPr lang="en-US" dirty="0"/>
              <a:t>[2]</a:t>
            </a:r>
          </a:p>
        </p:txBody>
      </p:sp>
    </p:spTree>
    <p:extLst>
      <p:ext uri="{BB962C8B-B14F-4D97-AF65-F5344CB8AC3E}">
        <p14:creationId xmlns:p14="http://schemas.microsoft.com/office/powerpoint/2010/main" val="4150473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55CAE-8B75-9045-BACD-347B88A0363E}"/>
              </a:ext>
            </a:extLst>
          </p:cNvPr>
          <p:cNvSpPr>
            <a:spLocks noGrp="1"/>
          </p:cNvSpPr>
          <p:nvPr>
            <p:ph type="title" idx="4294967295"/>
          </p:nvPr>
        </p:nvSpPr>
        <p:spPr>
          <a:xfrm>
            <a:off x="628650" y="428625"/>
            <a:ext cx="7886700" cy="50482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Geeks For Geeks. 2020. Binary Search. Retrieved from </a:t>
            </a:r>
            <a:r>
              <a:rPr lang="en-US" dirty="0">
                <a:hlinkClick r:id="rId3"/>
              </a:rPr>
              <a:t>https://www.geeksforgeeks.org/binary-search/</a:t>
            </a:r>
            <a:r>
              <a:rPr lang="en-US" dirty="0"/>
              <a:t>.</a:t>
            </a:r>
          </a:p>
          <a:p>
            <a:r>
              <a:rPr lang="en-US" dirty="0"/>
              <a:t>[2] Mark </a:t>
            </a:r>
            <a:r>
              <a:rPr lang="en-US" dirty="0" err="1"/>
              <a:t>Ilg</a:t>
            </a:r>
            <a:r>
              <a:rPr lang="en-US" dirty="0"/>
              <a:t>, Jonathan Rogers, and Mark Costello. 2011. Projectile Monte-Carlo Trajectory Analysis Using a Graphics Processing Unit. In </a:t>
            </a:r>
            <a:r>
              <a:rPr lang="en-US" i="1" dirty="0"/>
              <a:t>AIAA Atmospheric Flight Mechanics Conference, </a:t>
            </a:r>
            <a:r>
              <a:rPr lang="en-US" dirty="0"/>
              <a:t>August 8 – 11, 2011. Portland, Oregon. </a:t>
            </a:r>
            <a:r>
              <a:rPr lang="en-US" dirty="0">
                <a:hlinkClick r:id="rId4"/>
              </a:rPr>
              <a:t>https://</a:t>
            </a:r>
            <a:r>
              <a:rPr lang="en-US" dirty="0" err="1">
                <a:hlinkClick r:id="rId4"/>
              </a:rPr>
              <a:t>doi.org</a:t>
            </a:r>
            <a:r>
              <a:rPr lang="en-US" dirty="0">
                <a:hlinkClick r:id="rId4"/>
              </a:rPr>
              <a:t>/10.2514/6.2011-6266</a:t>
            </a:r>
            <a:endParaRPr lang="en-US" i="1" dirty="0"/>
          </a:p>
          <a:p>
            <a:endParaRPr lang="en-US" dirty="0"/>
          </a:p>
        </p:txBody>
      </p:sp>
    </p:spTree>
    <p:extLst>
      <p:ext uri="{BB962C8B-B14F-4D97-AF65-F5344CB8AC3E}">
        <p14:creationId xmlns:p14="http://schemas.microsoft.com/office/powerpoint/2010/main" val="4134648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2" ma:contentTypeDescription="Create a new document." ma:contentTypeScope="" ma:versionID="962aa165da8f609b095acb8d0d849b3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c52b28453b84704499aaf2ac8c109a38"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9CAECAF-5B3F-4064-8149-A7ACE3293E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3.xml><?xml version="1.0" encoding="utf-8"?>
<ds:datastoreItem xmlns:ds="http://schemas.openxmlformats.org/officeDocument/2006/customXml" ds:itemID="{F8A04465-0014-4D33-ABA2-D6924F11FEE0}">
  <ds:schemaRefs>
    <ds:schemaRef ds:uri="http://purl.org/dc/dcmitype/"/>
    <ds:schemaRef ds:uri="http://www.w3.org/XML/1998/namespace"/>
    <ds:schemaRef ds:uri="fc700d6a-14c8-4431-87f0-1eb34fcb9ecc"/>
    <ds:schemaRef ds:uri="http://schemas.openxmlformats.org/package/2006/metadata/core-properties"/>
    <ds:schemaRef ds:uri="http://purl.org/dc/terms/"/>
    <ds:schemaRef ds:uri="http://schemas.microsoft.com/office/2006/documentManagement/types"/>
    <ds:schemaRef ds:uri="http://purl.org/dc/elements/1.1/"/>
    <ds:schemaRef ds:uri="051abd47-9546-4a61-92e9-da62ec2358b6"/>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2193</TotalTime>
  <Words>1580</Words>
  <Application>Microsoft Macintosh PowerPoint</Application>
  <PresentationFormat>On-screen Show (16:9)</PresentationFormat>
  <Paragraphs>128</Paragraphs>
  <Slides>8</Slides>
  <Notes>7</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8</vt:i4>
      </vt:variant>
    </vt:vector>
  </HeadingPairs>
  <TitlesOfParts>
    <vt:vector size="20" baseType="lpstr">
      <vt:lpstr>American Typewriter</vt: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Concurrent Programming with GPUs</vt:lpstr>
      <vt:lpstr>Concurrent Programming Patterns </vt:lpstr>
      <vt:lpstr>Inefficient Serial Search Pseudocode </vt:lpstr>
      <vt:lpstr>Recursive Serial Search Pseudocode </vt:lpstr>
      <vt:lpstr>Parallel Search Pseudocode </vt:lpstr>
      <vt:lpstr>Flynn’s Taxonomy </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49</cp:revision>
  <dcterms:created xsi:type="dcterms:W3CDTF">2020-12-13T16:54:15Z</dcterms:created>
  <dcterms:modified xsi:type="dcterms:W3CDTF">2021-02-20T22:51:19Z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